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9" r:id="rId9"/>
    <p:sldId id="271" r:id="rId10"/>
    <p:sldId id="270" r:id="rId11"/>
    <p:sldId id="272" r:id="rId12"/>
    <p:sldId id="273" r:id="rId13"/>
    <p:sldId id="275" r:id="rId14"/>
    <p:sldId id="276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licence, autorské právo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smtClean="0"/>
              <a:t>SW licencí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Freeware</a:t>
            </a:r>
            <a:r>
              <a:rPr lang="cs-CZ" dirty="0" smtClean="0"/>
              <a:t> – distribuován bezplatně, ale někdy omezení pro nekomerční použití, autor si ponechává autorská práva, nedovoluje úpravy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Shareware</a:t>
            </a:r>
            <a:r>
              <a:rPr lang="cs-CZ" dirty="0" smtClean="0"/>
              <a:t> – software chráněný autorskými právy, uživatel může po nějakou dobu bezplatně vyzkoušet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Shareware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Trialware</a:t>
            </a:r>
            <a:r>
              <a:rPr lang="cs-CZ" dirty="0" smtClean="0"/>
              <a:t> – shareware, jehož bezplatné využití je omezeno časově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Criplware</a:t>
            </a:r>
            <a:r>
              <a:rPr lang="cs-CZ" dirty="0" smtClean="0"/>
              <a:t> – shareware, jehož bezplatné využití je omezeno sníženou </a:t>
            </a:r>
            <a:r>
              <a:rPr lang="cs-CZ" dirty="0" smtClean="0"/>
              <a:t>funkcionalitou</a:t>
            </a:r>
            <a:endParaRPr lang="cs-CZ" dirty="0" smtClean="0"/>
          </a:p>
          <a:p>
            <a:r>
              <a:rPr lang="cs-CZ" dirty="0" err="1" smtClean="0">
                <a:solidFill>
                  <a:srgbClr val="0070C0"/>
                </a:solidFill>
              </a:rPr>
              <a:t>Cardware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dirty="0" err="1" smtClean="0">
                <a:solidFill>
                  <a:srgbClr val="0070C0"/>
                </a:solidFill>
              </a:rPr>
              <a:t>Adware</a:t>
            </a:r>
            <a:r>
              <a:rPr lang="cs-CZ" dirty="0" smtClean="0"/>
              <a:t>,…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Demoverze je komerční software dostupný zdarma ve verzi která je omezená v jednom či více směrech.</a:t>
            </a:r>
          </a:p>
          <a:p>
            <a:pPr>
              <a:buNone/>
            </a:pPr>
            <a:r>
              <a:rPr lang="cs-CZ" dirty="0" smtClean="0"/>
              <a:t>Pokud chce uživatel používat program i po skončení testovacího období, je nucen zakoupit si registrační </a:t>
            </a:r>
            <a:r>
              <a:rPr lang="cs-CZ" dirty="0" smtClean="0"/>
              <a:t>kód.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OEM (</a:t>
            </a:r>
            <a:r>
              <a:rPr lang="cs-CZ" b="1" dirty="0" err="1"/>
              <a:t>Original</a:t>
            </a:r>
            <a:r>
              <a:rPr lang="cs-CZ" b="1" dirty="0"/>
              <a:t> </a:t>
            </a:r>
            <a:r>
              <a:rPr lang="cs-CZ" b="1" dirty="0" err="1"/>
              <a:t>Equipment</a:t>
            </a:r>
            <a:r>
              <a:rPr lang="cs-CZ" b="1" dirty="0"/>
              <a:t> </a:t>
            </a:r>
            <a:r>
              <a:rPr lang="cs-CZ" b="1" dirty="0" err="1"/>
              <a:t>Manufacturer</a:t>
            </a:r>
            <a:r>
              <a:rPr lang="cs-CZ" b="1" dirty="0"/>
              <a:t>) Software</a:t>
            </a:r>
            <a:r>
              <a:rPr lang="cs-CZ" dirty="0"/>
              <a:t> - OEM Software je cenově zvýhodněný, určený k prodeji pouze s novým počítačem. SW je vázán k danému počítači nebo komponentě. Při vyřazení počítače nelze SW dále používat</a:t>
            </a:r>
            <a:r>
              <a:rPr lang="cs-CZ" dirty="0" smtClean="0"/>
              <a:t>.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případě SW od firmy Microsoft je podpora OEM SW poskytována prodejcem, při koupi normální verze se lze obrátit přímo na podporu Microsoft. </a:t>
            </a:r>
          </a:p>
        </p:txBody>
      </p:sp>
    </p:spTree>
    <p:extLst>
      <p:ext uri="{BB962C8B-B14F-4D97-AF65-F5344CB8AC3E}">
        <p14:creationId xmlns:p14="http://schemas.microsoft.com/office/powerpoint/2010/main" xmlns="" val="186125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Retail verze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Retail</a:t>
            </a:r>
            <a:r>
              <a:rPr lang="cs-CZ" dirty="0"/>
              <a:t> - </a:t>
            </a:r>
            <a:r>
              <a:rPr lang="cs-CZ" dirty="0" smtClean="0"/>
              <a:t>maloobchodní </a:t>
            </a:r>
            <a:r>
              <a:rPr lang="cs-CZ" dirty="0"/>
              <a:t>provedení v podobě krabice. Kromě dokumentace a výrobku může být obohaceno zajímavým SW a nějakým dodatečným příslušenstvím za zvýhodněnou cenu.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218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Specifikace SW </a:t>
            </a:r>
          </a:p>
          <a:p>
            <a:r>
              <a:rPr lang="cs-CZ" dirty="0" smtClean="0"/>
              <a:t>Způsob </a:t>
            </a:r>
            <a:r>
              <a:rPr lang="cs-CZ" dirty="0" smtClean="0"/>
              <a:t>používání SW </a:t>
            </a:r>
          </a:p>
          <a:p>
            <a:r>
              <a:rPr lang="cs-CZ" dirty="0" smtClean="0"/>
              <a:t>Rozsah </a:t>
            </a:r>
            <a:r>
              <a:rPr lang="cs-CZ" dirty="0" smtClean="0"/>
              <a:t>licence (množstevní, časové, územní…) </a:t>
            </a:r>
          </a:p>
          <a:p>
            <a:r>
              <a:rPr lang="cs-CZ" dirty="0" smtClean="0"/>
              <a:t>Odměna </a:t>
            </a:r>
            <a:r>
              <a:rPr lang="cs-CZ" dirty="0" smtClean="0"/>
              <a:t>za licenci (jednorázová nebo formou licenčních poplatků) nebo </a:t>
            </a:r>
            <a:r>
              <a:rPr lang="cs-CZ" dirty="0" err="1" smtClean="0"/>
              <a:t>bezúplatnost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Právo </a:t>
            </a:r>
            <a:r>
              <a:rPr lang="cs-CZ" dirty="0" smtClean="0"/>
              <a:t>na přiměřenou dodatečnou odměnu (v případě, že nabyvatel vytvoří s vyžitím licencovaného </a:t>
            </a:r>
            <a:r>
              <a:rPr lang="cs-CZ" dirty="0" err="1" smtClean="0"/>
              <a:t>sw</a:t>
            </a:r>
            <a:r>
              <a:rPr lang="cs-CZ" dirty="0" smtClean="0"/>
              <a:t> zisk řádově neúměrný odměně za licenci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</a:t>
            </a:r>
            <a:r>
              <a:rPr lang="cs-CZ" dirty="0" smtClean="0"/>
              <a:t>jako souborné autorské dílo </a:t>
            </a:r>
          </a:p>
          <a:p>
            <a:r>
              <a:rPr lang="cs-CZ" dirty="0" smtClean="0"/>
              <a:t>Databáze </a:t>
            </a:r>
            <a:r>
              <a:rPr lang="cs-CZ" dirty="0" smtClean="0"/>
              <a:t>jako výsledek činnosti pořizovatele (provozovatele SW) </a:t>
            </a:r>
          </a:p>
          <a:p>
            <a:r>
              <a:rPr lang="cs-CZ" dirty="0" smtClean="0"/>
              <a:t>Autorská </a:t>
            </a:r>
            <a:r>
              <a:rPr lang="cs-CZ" dirty="0" smtClean="0"/>
              <a:t>díla s volným použitím (např. texty předpisů)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práva pořizovatele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Právo </a:t>
            </a:r>
            <a:r>
              <a:rPr lang="pt-BR" dirty="0" smtClean="0"/>
              <a:t>na vytěžování (rozmnožování) </a:t>
            </a:r>
          </a:p>
          <a:p>
            <a:r>
              <a:rPr lang="cs-CZ" dirty="0" smtClean="0"/>
              <a:t>Právo </a:t>
            </a:r>
            <a:r>
              <a:rPr lang="cs-CZ" dirty="0" smtClean="0"/>
              <a:t>na zužitkování (zveřejnění)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Vytěžování databáze je zákonem omezeno.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Úvod do informačních systémů</a:t>
            </a:r>
          </a:p>
          <a:p>
            <a:pPr lvl="0"/>
            <a:r>
              <a:rPr lang="cs-CZ" dirty="0" smtClean="0"/>
              <a:t>Podnikové informační systémy – ERP, CRM, MES, HRM, ECM, EAM</a:t>
            </a:r>
          </a:p>
          <a:p>
            <a:pPr lvl="0"/>
            <a:r>
              <a:rPr lang="cs-CZ" dirty="0" smtClean="0"/>
              <a:t>Business Inteligence, datové sklady a možnosti prezentace informací</a:t>
            </a:r>
          </a:p>
          <a:p>
            <a:pPr lvl="0"/>
            <a:r>
              <a:rPr lang="cs-CZ" dirty="0" smtClean="0"/>
              <a:t>Řízení podnikové informatiky 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Právní aspekty SW, licence</a:t>
            </a:r>
          </a:p>
          <a:p>
            <a:pPr lvl="0"/>
            <a:r>
              <a:rPr lang="cs-CZ" dirty="0" smtClean="0"/>
              <a:t>Bezpečnost v informatice, analýza rizik</a:t>
            </a:r>
          </a:p>
          <a:p>
            <a:pPr lvl="0"/>
            <a:r>
              <a:rPr lang="cs-CZ" dirty="0" smtClean="0"/>
              <a:t>Webové stránky – statické, dynamické, vztah mezi grafikou a funkcionalitou, náklady na tvorbu…</a:t>
            </a:r>
          </a:p>
          <a:p>
            <a:pPr lvl="0"/>
            <a:r>
              <a:rPr lang="cs-CZ" dirty="0" smtClean="0"/>
              <a:t>Řízení vývoje SW, metodiky, náklady na vývoj</a:t>
            </a:r>
          </a:p>
          <a:p>
            <a:pPr lvl="0"/>
            <a:r>
              <a:rPr lang="cs-CZ" dirty="0" smtClean="0"/>
              <a:t>DTP, zpracování textů, základy grafiky a typografie</a:t>
            </a:r>
          </a:p>
          <a:p>
            <a:pPr lvl="0"/>
            <a:r>
              <a:rPr lang="cs-CZ" dirty="0" smtClean="0"/>
              <a:t>Internet – technologie a možnosti jejich využití</a:t>
            </a:r>
          </a:p>
          <a:p>
            <a:pPr lvl="0"/>
            <a:r>
              <a:rPr lang="cs-CZ" dirty="0" smtClean="0"/>
              <a:t>Identifikace – biometrie, RFID, NFC</a:t>
            </a:r>
          </a:p>
          <a:p>
            <a:pPr lvl="0"/>
            <a:r>
              <a:rPr lang="cs-CZ" sz="3100" dirty="0" smtClean="0"/>
              <a:t>Elektronický podpis, datové schránky, šifrování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Software a jeho vývoj – vlastnická práva na software a zdrojové kódy</a:t>
            </a:r>
          </a:p>
          <a:p>
            <a:pPr lvl="0"/>
            <a:r>
              <a:rPr lang="cs-CZ" dirty="0" smtClean="0"/>
              <a:t>Vlastnictví dat</a:t>
            </a:r>
          </a:p>
          <a:p>
            <a:pPr lvl="0"/>
            <a:r>
              <a:rPr lang="cs-CZ" dirty="0" smtClean="0"/>
              <a:t>Licencování software</a:t>
            </a:r>
          </a:p>
          <a:p>
            <a:pPr lvl="0"/>
            <a:r>
              <a:rPr lang="cs-CZ" dirty="0" smtClean="0"/>
              <a:t>Právní aspekty implementace a dodání software</a:t>
            </a:r>
          </a:p>
          <a:p>
            <a:pPr lvl="0"/>
            <a:r>
              <a:rPr lang="cs-CZ" dirty="0" smtClean="0"/>
              <a:t>Právní aspekty servisu a údržby</a:t>
            </a:r>
          </a:p>
          <a:p>
            <a:pPr lvl="0"/>
            <a:r>
              <a:rPr lang="cs-CZ" dirty="0" smtClean="0"/>
              <a:t>Outsourcing</a:t>
            </a:r>
          </a:p>
          <a:p>
            <a:pPr lvl="0"/>
            <a:r>
              <a:rPr lang="cs-CZ" dirty="0" smtClean="0"/>
              <a:t>Softwarové pirátství</a:t>
            </a:r>
          </a:p>
          <a:p>
            <a:pPr lvl="0"/>
            <a:r>
              <a:rPr lang="cs-CZ" dirty="0" smtClean="0"/>
              <a:t>Internetové právo</a:t>
            </a:r>
          </a:p>
          <a:p>
            <a:pPr lvl="1"/>
            <a:r>
              <a:rPr lang="cs-CZ" dirty="0" smtClean="0"/>
              <a:t>Registrace doménových jmen</a:t>
            </a:r>
          </a:p>
          <a:p>
            <a:pPr lvl="1"/>
            <a:r>
              <a:rPr lang="cs-CZ" dirty="0" smtClean="0"/>
              <a:t>Odpovědnost za provoz internetových stránek</a:t>
            </a:r>
          </a:p>
          <a:p>
            <a:pPr lvl="1"/>
            <a:r>
              <a:rPr lang="cs-CZ" dirty="0" smtClean="0"/>
              <a:t>Internetové obchodování</a:t>
            </a:r>
          </a:p>
          <a:p>
            <a:pPr lvl="1"/>
            <a:r>
              <a:rPr lang="cs-CZ" dirty="0" smtClean="0"/>
              <a:t>Autorská práva na Internetu</a:t>
            </a:r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</a:p>
          <a:p>
            <a:r>
              <a:rPr lang="cs-CZ" dirty="0" smtClean="0"/>
              <a:t>Autorský zákon</a:t>
            </a:r>
          </a:p>
          <a:p>
            <a:r>
              <a:rPr lang="cs-CZ" dirty="0" smtClean="0"/>
              <a:t>Výkon autorských práv</a:t>
            </a:r>
          </a:p>
          <a:p>
            <a:r>
              <a:rPr lang="cs-CZ" dirty="0" smtClean="0"/>
              <a:t>Právo zaměstnavatele k zaměstnaneckému dílu</a:t>
            </a:r>
          </a:p>
          <a:p>
            <a:r>
              <a:rPr lang="cs-CZ" dirty="0" smtClean="0"/>
              <a:t>Patentování SW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Licencí autor uděluje oprávnění užívat software (=realizace autorského majetkového práva).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Výhradní licence </a:t>
            </a:r>
            <a:r>
              <a:rPr lang="cs-CZ" dirty="0" smtClean="0"/>
              <a:t>– autor poskytuje právo k užití díla pouze a jedině nabyvateli licence (nemůže poskytnout licenci další osobě)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Nevýhradní licence </a:t>
            </a:r>
            <a:r>
              <a:rPr lang="cs-CZ" dirty="0" smtClean="0"/>
              <a:t>– autor může licenci poskytnout neomezenému množství osob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dle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Proprietární</a:t>
            </a:r>
            <a:endParaRPr lang="cs-CZ" dirty="0" smtClean="0"/>
          </a:p>
          <a:p>
            <a:r>
              <a:rPr lang="cs-CZ" dirty="0" smtClean="0"/>
              <a:t>Svobodná licence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endParaRPr lang="cs-CZ" dirty="0" smtClean="0"/>
          </a:p>
          <a:p>
            <a:r>
              <a:rPr lang="cs-CZ" dirty="0" smtClean="0"/>
              <a:t>Shareware</a:t>
            </a:r>
          </a:p>
          <a:p>
            <a:r>
              <a:rPr lang="cs-CZ" dirty="0" smtClean="0"/>
              <a:t>OEM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BSD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(</a:t>
            </a:r>
            <a:r>
              <a:rPr lang="cs-CZ" dirty="0" err="1" smtClean="0">
                <a:solidFill>
                  <a:srgbClr val="C00000"/>
                </a:solidFill>
              </a:rPr>
              <a:t>Berkeley</a:t>
            </a:r>
            <a:r>
              <a:rPr lang="cs-CZ" dirty="0" smtClean="0">
                <a:solidFill>
                  <a:srgbClr val="C00000"/>
                </a:solidFill>
              </a:rPr>
              <a:t> Software </a:t>
            </a:r>
            <a:r>
              <a:rPr lang="cs-CZ" dirty="0" err="1" smtClean="0">
                <a:solidFill>
                  <a:srgbClr val="C00000"/>
                </a:solidFill>
              </a:rPr>
              <a:t>Distribution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/>
              <a:t>	volné </a:t>
            </a:r>
            <a:r>
              <a:rPr lang="cs-CZ" sz="2000" dirty="0" smtClean="0"/>
              <a:t>šíření licencovaného obsahu, přičemž vyžaduje pouze uvedení autora a informace o licenci, spolu s upozorněním na zřeknutí se odpovědnosti za dílo. Dílo vytvořené pod BSD může být použito pro komerční účely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GNU/GPL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C00000"/>
                </a:solidFill>
              </a:rPr>
              <a:t>(</a:t>
            </a:r>
            <a:r>
              <a:rPr lang="cs-CZ" dirty="0" err="1" smtClean="0">
                <a:solidFill>
                  <a:srgbClr val="C00000"/>
                </a:solidFill>
              </a:rPr>
              <a:t>General</a:t>
            </a:r>
            <a:r>
              <a:rPr lang="cs-CZ" dirty="0" smtClean="0">
                <a:solidFill>
                  <a:srgbClr val="C00000"/>
                </a:solidFill>
              </a:rPr>
              <a:t> Public </a:t>
            </a:r>
            <a:r>
              <a:rPr lang="cs-CZ" dirty="0" err="1" smtClean="0">
                <a:solidFill>
                  <a:srgbClr val="C00000"/>
                </a:solidFill>
              </a:rPr>
              <a:t>License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/>
              <a:t>	vyžaduje</a:t>
            </a:r>
            <a:r>
              <a:rPr lang="cs-CZ" sz="2000" dirty="0" smtClean="0"/>
              <a:t>, aby byla odvozená díla dostupná pod toutéž licencí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smtClean="0"/>
              <a:t>SW licencí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Open </a:t>
            </a:r>
            <a:r>
              <a:rPr lang="cs-CZ" dirty="0" err="1" smtClean="0">
                <a:solidFill>
                  <a:srgbClr val="0070C0"/>
                </a:solidFill>
              </a:rPr>
              <a:t>Source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šířen včetně zdrojového kódu, možnost úpravy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Public </a:t>
            </a:r>
            <a:r>
              <a:rPr lang="cs-CZ" dirty="0" err="1" smtClean="0">
                <a:solidFill>
                  <a:srgbClr val="0070C0"/>
                </a:solidFill>
              </a:rPr>
              <a:t>Domain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volné autorské dílo, často je jedinou podmínkou uvedení autora, autorská práva nejsou chráněna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506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Aplikace VT v hospodářské praxi licence, autorské právo</vt:lpstr>
      <vt:lpstr>Osnova předmětu</vt:lpstr>
      <vt:lpstr>Softwarové právo</vt:lpstr>
      <vt:lpstr>Software</vt:lpstr>
      <vt:lpstr>Licence</vt:lpstr>
      <vt:lpstr>Licence</vt:lpstr>
      <vt:lpstr>Licence dle obsahu</vt:lpstr>
      <vt:lpstr>Svobodné licence</vt:lpstr>
      <vt:lpstr>Typy SW licencí</vt:lpstr>
      <vt:lpstr>Typy SW licencí</vt:lpstr>
      <vt:lpstr>Shareware</vt:lpstr>
      <vt:lpstr>Demoverze</vt:lpstr>
      <vt:lpstr>OEM</vt:lpstr>
      <vt:lpstr>Retail verze</vt:lpstr>
      <vt:lpstr>Obsah licenční smlouvy</vt:lpstr>
      <vt:lpstr>Vlastnictví dat</vt:lpstr>
      <vt:lpstr>Zvláštní práva pořizovatele 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37</cp:revision>
  <dcterms:created xsi:type="dcterms:W3CDTF">2014-09-29T22:55:34Z</dcterms:created>
  <dcterms:modified xsi:type="dcterms:W3CDTF">2014-11-30T21:40:57Z</dcterms:modified>
</cp:coreProperties>
</file>